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f8d3f1cc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f8d3f1cc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30ee2ed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430ee2ed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dd8c73fe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dd8c73fe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f8d3f1cc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f8d3f1cc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fa872340e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fa872340e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d8c73fec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dd8c73fec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30ee2edaa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430ee2edaa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30ee2eda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30ee2eda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dd8c73fec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dd8c73fec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30ee2edaa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430ee2edaa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d8c73fec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d8c73fec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a872340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fa872340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30ee2edaa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30ee2edaa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30ee2edaa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30ee2edaa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30ee2edaa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30ee2edaa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30ee2edaa_0_299:notes"/>
          <p:cNvSpPr/>
          <p:nvPr>
            <p:ph idx="2" type="sldImg"/>
          </p:nvPr>
        </p:nvSpPr>
        <p:spPr>
          <a:xfrm>
            <a:off x="381300" y="685800"/>
            <a:ext cx="6096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30ee2eda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30ee2eda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30ee2eda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fa872340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fa872340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fa872340e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fa872340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drive/folders/1AwmTKkk00K-60zcbXVn9PZ-8Z5-0k99q?usp=sharing" TargetMode="External"/><Relationship Id="rId4" Type="http://schemas.openxmlformats.org/officeDocument/2006/relationships/hyperlink" Target="https://youtube.com/playlist?list=PL8rS0rcC-ld_6Fht4tqP50rKG8Zf8ml7t" TargetMode="External"/><Relationship Id="rId5" Type="http://schemas.openxmlformats.org/officeDocument/2006/relationships/hyperlink" Target="https://forms.gle/sb6bGACcJdFNWmm3A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genciadeaprendizaje.bue.edu.ar/codo-a-codo/" TargetMode="External"/><Relationship Id="rId4" Type="http://schemas.openxmlformats.org/officeDocument/2006/relationships/hyperlink" Target="https://www.buenosaires.gob.ar/educacion/codocodo/el-programa" TargetMode="External"/><Relationship Id="rId5" Type="http://schemas.openxmlformats.org/officeDocument/2006/relationships/hyperlink" Target="https://www.buenosaires.gob.ar/educacion/codoacodo/preguntas-frecuent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Desarrollo Fullstack</a:t>
            </a:r>
            <a:endParaRPr>
              <a:solidFill>
                <a:srgbClr val="414141"/>
              </a:solidFill>
            </a:endParaRPr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523350" y="75990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2400"/>
              <a:t>Drive compartid</a:t>
            </a:r>
            <a:r>
              <a:rPr b="0" lang="es" sz="2400"/>
              <a:t>o:  </a:t>
            </a:r>
            <a:r>
              <a:rPr b="0" lang="es" sz="2400" u="sng">
                <a:solidFill>
                  <a:schemeClr val="hlink"/>
                </a:solidFill>
                <a:hlinkClick r:id="rId3"/>
              </a:rPr>
              <a:t>Drive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2400"/>
              <a:t>Youtube: </a:t>
            </a:r>
            <a:r>
              <a:rPr b="0" lang="es" sz="2400" u="sng">
                <a:solidFill>
                  <a:schemeClr val="hlink"/>
                </a:solidFill>
                <a:hlinkClick r:id="rId4"/>
              </a:rPr>
              <a:t>Clases grabadas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Asistencia: </a:t>
            </a:r>
            <a:r>
              <a:rPr b="0" lang="es" sz="2400" u="sng">
                <a:solidFill>
                  <a:schemeClr val="hlink"/>
                </a:solidFill>
                <a:hlinkClick r:id="rId5"/>
              </a:rPr>
              <a:t>Formulario</a:t>
            </a:r>
            <a:endParaRPr b="0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</a:rPr>
              <a:t>Responsabilidades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44" name="Google Shape;244;p26"/>
          <p:cNvSpPr txBox="1"/>
          <p:nvPr>
            <p:ph idx="1" type="body"/>
          </p:nvPr>
        </p:nvSpPr>
        <p:spPr>
          <a:xfrm>
            <a:off x="311700" y="1582325"/>
            <a:ext cx="39999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Asistencia:</a:t>
            </a:r>
            <a:endParaRPr b="1">
              <a:highlight>
                <a:srgbClr val="F8C823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Mínimo un </a:t>
            </a:r>
            <a:r>
              <a:rPr b="1" lang="es" sz="1150"/>
              <a:t>65% de asistencias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 a clases.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No tener más de </a:t>
            </a:r>
            <a:r>
              <a:rPr b="1" lang="es" sz="1150"/>
              <a:t>6 faltas consecutivas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5" name="Google Shape;245;p26"/>
          <p:cNvSpPr txBox="1"/>
          <p:nvPr>
            <p:ph idx="2" type="body"/>
          </p:nvPr>
        </p:nvSpPr>
        <p:spPr>
          <a:xfrm>
            <a:off x="4832400" y="1582325"/>
            <a:ext cx="3999900" cy="22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8C823"/>
                </a:highlight>
              </a:rPr>
              <a:t>Clase:</a:t>
            </a:r>
            <a:endParaRPr b="1">
              <a:highlight>
                <a:srgbClr val="F8C823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Mantener el respeto y la cordialidad con compañeros y docentes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Levantar la mano para preguntar y esperar a que nos den la palabra para hablar.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Esperar el cierre de un tema para formular una pregunta, así evitamos cortar el hilo de la explicación.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26"/>
          <p:cNvSpPr/>
          <p:nvPr/>
        </p:nvSpPr>
        <p:spPr>
          <a:xfrm rot="5400000">
            <a:off x="663468" y="21092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"/>
          <p:cNvSpPr/>
          <p:nvPr/>
        </p:nvSpPr>
        <p:spPr>
          <a:xfrm rot="5400000">
            <a:off x="663484" y="245692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6"/>
          <p:cNvSpPr/>
          <p:nvPr/>
        </p:nvSpPr>
        <p:spPr>
          <a:xfrm rot="5400000">
            <a:off x="5151968" y="21092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6"/>
          <p:cNvSpPr/>
          <p:nvPr/>
        </p:nvSpPr>
        <p:spPr>
          <a:xfrm rot="5400000">
            <a:off x="5151968" y="267326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6"/>
          <p:cNvSpPr txBox="1"/>
          <p:nvPr>
            <p:ph idx="1" type="body"/>
          </p:nvPr>
        </p:nvSpPr>
        <p:spPr>
          <a:xfrm>
            <a:off x="311700" y="2804925"/>
            <a:ext cx="43227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Aula Virtual</a:t>
            </a:r>
            <a:r>
              <a:rPr b="1" lang="es">
                <a:highlight>
                  <a:srgbClr val="F8C823"/>
                </a:highlight>
              </a:rPr>
              <a:t>:</a:t>
            </a:r>
            <a:endParaRPr b="1">
              <a:highlight>
                <a:srgbClr val="F8C823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Realizar los </a:t>
            </a:r>
            <a:r>
              <a:rPr b="1" lang="es" sz="1150"/>
              <a:t>exámenes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 y </a:t>
            </a:r>
            <a:r>
              <a:rPr b="1" lang="es" sz="1150"/>
              <a:t>ejercicios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 semanales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Participar </a:t>
            </a:r>
            <a:r>
              <a:rPr b="1" lang="es" sz="1150"/>
              <a:t>activamente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 del Foro. 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26"/>
          <p:cNvSpPr/>
          <p:nvPr/>
        </p:nvSpPr>
        <p:spPr>
          <a:xfrm rot="5400000">
            <a:off x="663468" y="33318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6"/>
          <p:cNvSpPr/>
          <p:nvPr/>
        </p:nvSpPr>
        <p:spPr>
          <a:xfrm rot="5400000">
            <a:off x="663484" y="367952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6"/>
          <p:cNvSpPr/>
          <p:nvPr/>
        </p:nvSpPr>
        <p:spPr>
          <a:xfrm rot="5400000">
            <a:off x="5151968" y="321744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 de la cursada</a:t>
            </a:r>
            <a:endParaRPr/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099" y="669550"/>
            <a:ext cx="5703798" cy="38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Módulo Frontend: 27/02 - 08/05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Módulo Backend</a:t>
            </a:r>
            <a:r>
              <a:rPr lang="es">
                <a:solidFill>
                  <a:srgbClr val="333333"/>
                </a:solidFill>
              </a:rPr>
              <a:t>: </a:t>
            </a:r>
            <a:r>
              <a:rPr lang="es"/>
              <a:t>15</a:t>
            </a:r>
            <a:r>
              <a:rPr lang="es">
                <a:solidFill>
                  <a:srgbClr val="333333"/>
                </a:solidFill>
              </a:rPr>
              <a:t>/</a:t>
            </a:r>
            <a:r>
              <a:rPr lang="es"/>
              <a:t>05</a:t>
            </a:r>
            <a:r>
              <a:rPr lang="es">
                <a:solidFill>
                  <a:srgbClr val="333333"/>
                </a:solidFill>
              </a:rPr>
              <a:t> </a:t>
            </a:r>
            <a:r>
              <a:rPr lang="es"/>
              <a:t>- 10/06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2"/>
                </a:solidFill>
              </a:rPr>
              <a:t>Última semana de Aula Virtual: 26/06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title"/>
          </p:nvPr>
        </p:nvSpPr>
        <p:spPr>
          <a:xfrm>
            <a:off x="265500" y="1224525"/>
            <a:ext cx="4045200" cy="7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FRONTEND</a:t>
            </a:r>
            <a:endParaRPr b="1"/>
          </a:p>
        </p:txBody>
      </p:sp>
      <p:sp>
        <p:nvSpPr>
          <p:cNvPr id="270" name="Google Shape;270;p29"/>
          <p:cNvSpPr txBox="1"/>
          <p:nvPr>
            <p:ph idx="1" type="subTitle"/>
          </p:nvPr>
        </p:nvSpPr>
        <p:spPr>
          <a:xfrm>
            <a:off x="265500" y="2293450"/>
            <a:ext cx="40452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navegador cobra vida</a:t>
            </a:r>
            <a:endParaRPr/>
          </a:p>
        </p:txBody>
      </p:sp>
      <p:pic>
        <p:nvPicPr>
          <p:cNvPr descr="logo de HTML5" id="271" name="Google Shape;2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375" y="870674"/>
            <a:ext cx="1244675" cy="11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1311" y="841199"/>
            <a:ext cx="953001" cy="12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037" y="3248826"/>
            <a:ext cx="1053549" cy="10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2575" y="3331651"/>
            <a:ext cx="1114275" cy="88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29"/>
          <p:cNvGrpSpPr/>
          <p:nvPr/>
        </p:nvGrpSpPr>
        <p:grpSpPr>
          <a:xfrm>
            <a:off x="5917348" y="2390546"/>
            <a:ext cx="1713826" cy="465199"/>
            <a:chOff x="5953225" y="2438671"/>
            <a:chExt cx="1713826" cy="465199"/>
          </a:xfrm>
        </p:grpSpPr>
        <p:pic>
          <p:nvPicPr>
            <p:cNvPr id="276" name="Google Shape;27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53225" y="2447521"/>
              <a:ext cx="1070659" cy="44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01850" y="2438671"/>
              <a:ext cx="465201" cy="465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idx="1" type="subTitle"/>
          </p:nvPr>
        </p:nvSpPr>
        <p:spPr>
          <a:xfrm>
            <a:off x="550350" y="1084500"/>
            <a:ext cx="6240300" cy="29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Aprenderemos a crear sitios web estáticos y veremos cómo subirlos a un servidor para accederlo desde internet.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Además conoceremos </a:t>
            </a:r>
            <a:r>
              <a:rPr lang="es" sz="2200"/>
              <a:t>cómo</a:t>
            </a:r>
            <a:r>
              <a:rPr lang="es" sz="2200"/>
              <a:t> manejar las versiones de nuestros proyectos y subirlas a la nube.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y Conceptos</a:t>
            </a:r>
            <a:endParaRPr/>
          </a:p>
        </p:txBody>
      </p:sp>
      <p:sp>
        <p:nvSpPr>
          <p:cNvPr id="288" name="Google Shape;288;p31"/>
          <p:cNvSpPr txBox="1"/>
          <p:nvPr>
            <p:ph idx="2" type="body"/>
          </p:nvPr>
        </p:nvSpPr>
        <p:spPr>
          <a:xfrm>
            <a:off x="2837400" y="1656075"/>
            <a:ext cx="3316800" cy="19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GIT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GITHUB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SERVIDORES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DISEÑO RESPONSIVE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9" name="Google Shape;289;p31"/>
          <p:cNvSpPr txBox="1"/>
          <p:nvPr>
            <p:ph idx="1" type="body"/>
          </p:nvPr>
        </p:nvSpPr>
        <p:spPr>
          <a:xfrm>
            <a:off x="311700" y="1656075"/>
            <a:ext cx="2525700" cy="22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HTML5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CSS3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BOOTSTRAP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JAVASCRIPT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0" name="Google Shape;290;p31"/>
          <p:cNvSpPr/>
          <p:nvPr/>
        </p:nvSpPr>
        <p:spPr>
          <a:xfrm rot="5400000">
            <a:off x="663468" y="184167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1"/>
          <p:cNvSpPr/>
          <p:nvPr/>
        </p:nvSpPr>
        <p:spPr>
          <a:xfrm rot="5400000">
            <a:off x="663477" y="232038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1"/>
          <p:cNvSpPr/>
          <p:nvPr/>
        </p:nvSpPr>
        <p:spPr>
          <a:xfrm rot="5400000">
            <a:off x="663477" y="279910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1"/>
          <p:cNvSpPr/>
          <p:nvPr/>
        </p:nvSpPr>
        <p:spPr>
          <a:xfrm rot="5400000">
            <a:off x="663477" y="327407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1"/>
          <p:cNvSpPr/>
          <p:nvPr/>
        </p:nvSpPr>
        <p:spPr>
          <a:xfrm rot="5400000">
            <a:off x="3189968" y="184169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1"/>
          <p:cNvSpPr/>
          <p:nvPr/>
        </p:nvSpPr>
        <p:spPr>
          <a:xfrm rot="5400000">
            <a:off x="3189984" y="232039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1"/>
          <p:cNvSpPr/>
          <p:nvPr/>
        </p:nvSpPr>
        <p:spPr>
          <a:xfrm rot="5400000">
            <a:off x="3189984" y="279910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1"/>
          <p:cNvSpPr/>
          <p:nvPr/>
        </p:nvSpPr>
        <p:spPr>
          <a:xfrm rot="5400000">
            <a:off x="3189984" y="327780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>
            <p:ph type="title"/>
          </p:nvPr>
        </p:nvSpPr>
        <p:spPr>
          <a:xfrm>
            <a:off x="265500" y="1224525"/>
            <a:ext cx="4045200" cy="7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BACKEND</a:t>
            </a:r>
            <a:endParaRPr b="1"/>
          </a:p>
        </p:txBody>
      </p:sp>
      <p:sp>
        <p:nvSpPr>
          <p:cNvPr id="303" name="Google Shape;303;p32"/>
          <p:cNvSpPr txBox="1"/>
          <p:nvPr>
            <p:ph idx="1" type="subTitle"/>
          </p:nvPr>
        </p:nvSpPr>
        <p:spPr>
          <a:xfrm>
            <a:off x="265500" y="2293450"/>
            <a:ext cx="40452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Lógica detrás de escena</a:t>
            </a:r>
            <a:endParaRPr/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287" y="1061800"/>
            <a:ext cx="2112825" cy="12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238" y="3468054"/>
            <a:ext cx="1182300" cy="61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0863" y="3579076"/>
            <a:ext cx="1182300" cy="46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6263" y="2587194"/>
            <a:ext cx="2388875" cy="7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idx="1" type="subTitle"/>
          </p:nvPr>
        </p:nvSpPr>
        <p:spPr>
          <a:xfrm>
            <a:off x="550375" y="927750"/>
            <a:ext cx="7610400" cy="3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Entenderemos la lógica del lado del servidor y aprenderemos las tecnologías y conceptos necesarios para crear sitios web dinámicos y servicios REST.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Además veremos las diferencias entre cliente y servidor y conoceremos sobre </a:t>
            </a:r>
            <a:r>
              <a:rPr lang="es" sz="2200"/>
              <a:t>arquitecturas de diseño</a:t>
            </a:r>
            <a:r>
              <a:rPr lang="es" sz="2200"/>
              <a:t>.</a:t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y Conceptos</a:t>
            </a:r>
            <a:endParaRPr/>
          </a:p>
        </p:txBody>
      </p:sp>
      <p:sp>
        <p:nvSpPr>
          <p:cNvPr id="318" name="Google Shape;318;p34"/>
          <p:cNvSpPr txBox="1"/>
          <p:nvPr>
            <p:ph idx="2" type="body"/>
          </p:nvPr>
        </p:nvSpPr>
        <p:spPr>
          <a:xfrm>
            <a:off x="3414950" y="1656075"/>
            <a:ext cx="3999900" cy="19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Flujo Cliente/Servidor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Protocolo HTTP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BBDD Relacionales - </a:t>
            </a: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MySQL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SCRUM</a:t>
            </a:r>
            <a:endParaRPr sz="1850"/>
          </a:p>
        </p:txBody>
      </p:sp>
      <p:sp>
        <p:nvSpPr>
          <p:cNvPr id="319" name="Google Shape;319;p34"/>
          <p:cNvSpPr txBox="1"/>
          <p:nvPr>
            <p:ph idx="1" type="body"/>
          </p:nvPr>
        </p:nvSpPr>
        <p:spPr>
          <a:xfrm>
            <a:off x="311700" y="1656075"/>
            <a:ext cx="3057300" cy="23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Node JS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Express JS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Arquitectura MVC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API Rest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50">
                <a:latin typeface="Montserrat Medium"/>
                <a:ea typeface="Montserrat Medium"/>
                <a:cs typeface="Montserrat Medium"/>
                <a:sym typeface="Montserrat Medium"/>
              </a:rPr>
              <a:t>NPM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0" name="Google Shape;320;p34"/>
          <p:cNvSpPr/>
          <p:nvPr/>
        </p:nvSpPr>
        <p:spPr>
          <a:xfrm rot="5400000">
            <a:off x="663468" y="184167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4"/>
          <p:cNvSpPr/>
          <p:nvPr/>
        </p:nvSpPr>
        <p:spPr>
          <a:xfrm rot="5400000">
            <a:off x="663484" y="230169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4"/>
          <p:cNvSpPr/>
          <p:nvPr/>
        </p:nvSpPr>
        <p:spPr>
          <a:xfrm rot="5400000">
            <a:off x="663484" y="279911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4"/>
          <p:cNvSpPr/>
          <p:nvPr/>
        </p:nvSpPr>
        <p:spPr>
          <a:xfrm rot="5400000">
            <a:off x="663484" y="328155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4"/>
          <p:cNvSpPr/>
          <p:nvPr/>
        </p:nvSpPr>
        <p:spPr>
          <a:xfrm rot="5400000">
            <a:off x="3780668" y="183448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4"/>
          <p:cNvSpPr/>
          <p:nvPr/>
        </p:nvSpPr>
        <p:spPr>
          <a:xfrm rot="5400000">
            <a:off x="3780684" y="229450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4"/>
          <p:cNvSpPr/>
          <p:nvPr/>
        </p:nvSpPr>
        <p:spPr>
          <a:xfrm rot="5400000">
            <a:off x="3780684" y="279192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4"/>
          <p:cNvSpPr/>
          <p:nvPr/>
        </p:nvSpPr>
        <p:spPr>
          <a:xfrm rot="5400000">
            <a:off x="3780684" y="327436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4"/>
          <p:cNvSpPr/>
          <p:nvPr/>
        </p:nvSpPr>
        <p:spPr>
          <a:xfrm rot="5400000">
            <a:off x="663484" y="376398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14141"/>
                </a:solidFill>
              </a:rPr>
              <a:t>Les damos la bienvenida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Final</a:t>
            </a:r>
            <a:endParaRPr/>
          </a:p>
        </p:txBody>
      </p:sp>
      <p:sp>
        <p:nvSpPr>
          <p:cNvPr id="334" name="Google Shape;334;p35"/>
          <p:cNvSpPr txBox="1"/>
          <p:nvPr>
            <p:ph idx="1" type="subTitle"/>
          </p:nvPr>
        </p:nvSpPr>
        <p:spPr>
          <a:xfrm>
            <a:off x="550375" y="1614925"/>
            <a:ext cx="55515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El proyecto final es opcional pero te guiará en el proceso de aprendizaje para consolidar lo visto en las clases.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Las pautas y herramientas para su desarrollo </a:t>
            </a:r>
            <a:r>
              <a:rPr lang="es" sz="2200"/>
              <a:t>estarán</a:t>
            </a:r>
            <a:r>
              <a:rPr lang="es" sz="2200"/>
              <a:t> disponibles en el aula virtual a medida que avance la cursada.</a:t>
            </a:r>
            <a:endParaRPr sz="2200"/>
          </a:p>
        </p:txBody>
      </p:sp>
      <p:pic>
        <p:nvPicPr>
          <p:cNvPr id="335" name="Google Shape;335;p35"/>
          <p:cNvPicPr preferRelativeResize="0"/>
          <p:nvPr/>
        </p:nvPicPr>
        <p:blipFill rotWithShape="1">
          <a:blip r:embed="rId3">
            <a:alphaModFix/>
          </a:blip>
          <a:srcRect b="0" l="1162" r="1114" t="0"/>
          <a:stretch/>
        </p:blipFill>
        <p:spPr>
          <a:xfrm>
            <a:off x="6101875" y="1914388"/>
            <a:ext cx="2919901" cy="205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mayoría de ustedes están familiarizados con las virtudes del programador. Son tres, por supuesto: pereza, impaciencia y orgullo desmedido</a:t>
            </a:r>
            <a:endParaRPr/>
          </a:p>
        </p:txBody>
      </p:sp>
      <p:sp>
        <p:nvSpPr>
          <p:cNvPr id="341" name="Google Shape;341;p36"/>
          <p:cNvSpPr txBox="1"/>
          <p:nvPr>
            <p:ph type="title"/>
          </p:nvPr>
        </p:nvSpPr>
        <p:spPr>
          <a:xfrm>
            <a:off x="12042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50"/>
              <a:t>Larry Wall</a:t>
            </a:r>
            <a:endParaRPr sz="17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414141"/>
                </a:solidFill>
              </a:rPr>
              <a:t>Todo en el Aula Virtual.</a:t>
            </a:r>
            <a:endParaRPr sz="3200">
              <a:solidFill>
                <a:srgbClr val="41414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523350" y="75990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Docente: Talia Rodrigues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Contacto: talia.rodrigues@bue.edu.ar</a:t>
            </a:r>
            <a:endParaRPr b="0" sz="2400"/>
          </a:p>
        </p:txBody>
      </p:sp>
      <p:grpSp>
        <p:nvGrpSpPr>
          <p:cNvPr id="156" name="Google Shape;156;p18"/>
          <p:cNvGrpSpPr/>
          <p:nvPr/>
        </p:nvGrpSpPr>
        <p:grpSpPr>
          <a:xfrm>
            <a:off x="563525" y="4301825"/>
            <a:ext cx="4506000" cy="369300"/>
            <a:chOff x="563525" y="4301825"/>
            <a:chExt cx="4506000" cy="369300"/>
          </a:xfrm>
        </p:grpSpPr>
        <p:pic>
          <p:nvPicPr>
            <p:cNvPr id="157" name="Google Shape;15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3525" y="4304850"/>
              <a:ext cx="363250" cy="36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8"/>
            <p:cNvSpPr txBox="1"/>
            <p:nvPr/>
          </p:nvSpPr>
          <p:spPr>
            <a:xfrm>
              <a:off x="1004225" y="4301825"/>
              <a:ext cx="4065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https://www.linkedin.com/in/talia-rodrigues-20/</a:t>
              </a:r>
              <a:endParaRPr sz="12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59" name="Google Shape;159;p18"/>
          <p:cNvGrpSpPr/>
          <p:nvPr/>
        </p:nvGrpSpPr>
        <p:grpSpPr>
          <a:xfrm>
            <a:off x="5290875" y="4277850"/>
            <a:ext cx="3482325" cy="417251"/>
            <a:chOff x="3051175" y="4277850"/>
            <a:chExt cx="3482325" cy="417251"/>
          </a:xfrm>
        </p:grpSpPr>
        <p:pic>
          <p:nvPicPr>
            <p:cNvPr id="160" name="Google Shape;16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51175" y="4277850"/>
              <a:ext cx="417251" cy="417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8"/>
            <p:cNvSpPr txBox="1"/>
            <p:nvPr/>
          </p:nvSpPr>
          <p:spPr>
            <a:xfrm>
              <a:off x="3563500" y="4301825"/>
              <a:ext cx="297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https://github.com/Profe-Tali</a:t>
              </a:r>
              <a:endParaRPr sz="12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Codo a Codo</a:t>
            </a:r>
            <a:endParaRPr/>
          </a:p>
        </p:txBody>
      </p:sp>
      <p:sp>
        <p:nvSpPr>
          <p:cNvPr id="167" name="Google Shape;167;p19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Montserrat Medium"/>
                <a:ea typeface="Montserrat Medium"/>
                <a:cs typeface="Montserrat Medium"/>
                <a:sym typeface="Montserrat Medium"/>
              </a:rPr>
              <a:t>Nuestros cursos están destinados a personas jóvenes y adultas, que busquen desarrollarse profesional y personalmente, ampliando sus oportunidades laborales de acuerdo a los desafíos que plantea el Siglo XXI.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del programa</a:t>
            </a:r>
            <a:endParaRPr/>
          </a:p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550375" y="1614925"/>
            <a:ext cx="71910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Preparar a los estudiantes para la demanda de las empresas más innovadoras del área de programación.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B</a:t>
            </a:r>
            <a:r>
              <a:rPr lang="es" sz="2200"/>
              <a:t>rindar herramientas que faciliten la inserción laboral en el sector de la Informática (IT).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 b="-5714" l="-6400" r="-7898" t="-8583"/>
          <a:stretch/>
        </p:blipFill>
        <p:spPr>
          <a:xfrm>
            <a:off x="281050" y="4482436"/>
            <a:ext cx="812150" cy="5141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3228287" y="1070894"/>
            <a:ext cx="2099100" cy="656100"/>
          </a:xfrm>
          <a:prstGeom prst="roundRect">
            <a:avLst>
              <a:gd fmla="val 50000" name="adj"/>
            </a:avLst>
          </a:prstGeom>
          <a:solidFill>
            <a:srgbClr val="3D7C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3D7CC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6222850" y="1070894"/>
            <a:ext cx="2099100" cy="656100"/>
          </a:xfrm>
          <a:prstGeom prst="roundRect">
            <a:avLst>
              <a:gd fmla="val 50000" name="adj"/>
            </a:avLst>
          </a:prstGeom>
          <a:solidFill>
            <a:srgbClr val="3D7C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3D7CC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6344500" y="1115444"/>
            <a:ext cx="1855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Cursos avanzados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459125" y="1909875"/>
            <a:ext cx="2177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D300"/>
                </a:solidFill>
                <a:latin typeface="Montserrat"/>
                <a:ea typeface="Montserrat"/>
                <a:cs typeface="Montserrat"/>
                <a:sym typeface="Montserrat"/>
              </a:rPr>
              <a:t>El curso comprende: Lógica matemática, Paradigma orientado a objetos, Base de Datos, GIT, entre otros contenidos.</a:t>
            </a:r>
            <a:endParaRPr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2568611" y="1225244"/>
            <a:ext cx="405000" cy="347400"/>
          </a:xfrm>
          <a:prstGeom prst="ellipse">
            <a:avLst/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2490138" y="1133894"/>
            <a:ext cx="555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2915575" y="1909875"/>
            <a:ext cx="31548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D300"/>
                </a:solidFill>
                <a:latin typeface="Montserrat"/>
                <a:ea typeface="Montserrat"/>
                <a:cs typeface="Montserrat"/>
                <a:sym typeface="Montserrat"/>
              </a:rPr>
              <a:t>Desarrollo Web Java</a:t>
            </a:r>
            <a:endParaRPr b="1" sz="12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D300"/>
                </a:solidFill>
                <a:latin typeface="Montserrat"/>
                <a:ea typeface="Montserrat"/>
                <a:cs typeface="Montserrat"/>
                <a:sym typeface="Montserrat"/>
              </a:rPr>
              <a:t>Desarrollo Web PHP</a:t>
            </a:r>
            <a:endParaRPr b="1" sz="12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D300"/>
                </a:solidFill>
                <a:latin typeface="Montserrat"/>
                <a:ea typeface="Montserrat"/>
                <a:cs typeface="Montserrat"/>
                <a:sym typeface="Montserrat"/>
              </a:rPr>
              <a:t>Desarrollo Web Python</a:t>
            </a:r>
            <a:endParaRPr b="1" sz="12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Desarrollo Web Javascript/NodeJs</a:t>
            </a:r>
            <a:endParaRPr sz="12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6379091" y="1909875"/>
            <a:ext cx="23025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  <a:endParaRPr b="1" sz="12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D300"/>
                </a:solidFill>
                <a:latin typeface="Montserrat"/>
                <a:ea typeface="Montserrat"/>
                <a:cs typeface="Montserrat"/>
                <a:sym typeface="Montserrat"/>
              </a:rPr>
              <a:t>Unity</a:t>
            </a:r>
            <a:endParaRPr b="1" sz="12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D300"/>
                </a:solidFill>
                <a:latin typeface="Montserrat"/>
                <a:ea typeface="Montserrat"/>
                <a:cs typeface="Montserrat"/>
                <a:sym typeface="Montserrat"/>
              </a:rPr>
              <a:t>Django</a:t>
            </a:r>
            <a:endParaRPr b="1" sz="12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D300"/>
                </a:solidFill>
                <a:latin typeface="Montserrat"/>
                <a:ea typeface="Montserrat"/>
                <a:cs typeface="Montserrat"/>
                <a:sym typeface="Montserrat"/>
              </a:rPr>
              <a:t>Spring</a:t>
            </a:r>
            <a:endParaRPr b="1" sz="12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1"/>
          <p:cNvSpPr/>
          <p:nvPr/>
        </p:nvSpPr>
        <p:spPr>
          <a:xfrm rot="5400000">
            <a:off x="338389" y="1973806"/>
            <a:ext cx="116400" cy="1251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/>
          <p:nvPr/>
        </p:nvSpPr>
        <p:spPr>
          <a:xfrm rot="5400000">
            <a:off x="2870384" y="19963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/>
          <p:nvPr/>
        </p:nvSpPr>
        <p:spPr>
          <a:xfrm rot="5400000">
            <a:off x="2870384" y="229622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 rot="5400000">
            <a:off x="2870384" y="259065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 rot="5400000">
            <a:off x="2870384" y="288582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 rot="5400000">
            <a:off x="6262392" y="198317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3262037" y="1115444"/>
            <a:ext cx="2031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Codo a Codo</a:t>
            </a:r>
            <a:b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 Stack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332350" y="1070894"/>
            <a:ext cx="2099100" cy="656100"/>
          </a:xfrm>
          <a:prstGeom prst="roundRect">
            <a:avLst>
              <a:gd fmla="val 50000" name="adj"/>
            </a:avLst>
          </a:prstGeom>
          <a:solidFill>
            <a:srgbClr val="3D7C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3D7CC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298300" y="1115444"/>
            <a:ext cx="21672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Codo a Codo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Inicial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5624263" y="1225244"/>
            <a:ext cx="405000" cy="347400"/>
          </a:xfrm>
          <a:prstGeom prst="ellipse">
            <a:avLst/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5545790" y="1144694"/>
            <a:ext cx="555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21"/>
          <p:cNvCxnSpPr/>
          <p:nvPr/>
        </p:nvCxnSpPr>
        <p:spPr>
          <a:xfrm>
            <a:off x="2761690" y="1815371"/>
            <a:ext cx="0" cy="1526400"/>
          </a:xfrm>
          <a:prstGeom prst="straightConnector1">
            <a:avLst/>
          </a:prstGeom>
          <a:noFill/>
          <a:ln cap="flat" cmpd="sng" w="19050">
            <a:solidFill>
              <a:srgbClr val="F5D13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5854678" y="1815371"/>
            <a:ext cx="0" cy="1602300"/>
          </a:xfrm>
          <a:prstGeom prst="straightConnector1">
            <a:avLst/>
          </a:prstGeom>
          <a:noFill/>
          <a:ln cap="flat" cmpd="sng" w="19050">
            <a:solidFill>
              <a:srgbClr val="F5D13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00" name="Google Shape;200;p21"/>
          <p:cNvSpPr/>
          <p:nvPr/>
        </p:nvSpPr>
        <p:spPr>
          <a:xfrm>
            <a:off x="445693" y="3624441"/>
            <a:ext cx="2099100" cy="508500"/>
          </a:xfrm>
          <a:prstGeom prst="roundRect">
            <a:avLst>
              <a:gd fmla="val 50000" name="adj"/>
            </a:avLst>
          </a:prstGeom>
          <a:solidFill>
            <a:srgbClr val="3D7C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3D7CC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389449" y="3580746"/>
            <a:ext cx="21672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Otras formaciones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21"/>
          <p:cNvSpPr/>
          <p:nvPr/>
        </p:nvSpPr>
        <p:spPr>
          <a:xfrm rot="5400000">
            <a:off x="6262392" y="228724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 rot="5400000">
            <a:off x="6262392" y="258951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1"/>
          <p:cNvSpPr/>
          <p:nvPr/>
        </p:nvSpPr>
        <p:spPr>
          <a:xfrm rot="5400000">
            <a:off x="6262392" y="289179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2993047" y="3423274"/>
            <a:ext cx="20316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D300"/>
                </a:solidFill>
                <a:latin typeface="Montserrat"/>
                <a:ea typeface="Montserrat"/>
                <a:cs typeface="Montserrat"/>
                <a:sym typeface="Montserrat"/>
              </a:rPr>
              <a:t>Testing QA</a:t>
            </a:r>
            <a:endParaRPr b="1" sz="12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D300"/>
                </a:solidFill>
                <a:latin typeface="Montserrat"/>
                <a:ea typeface="Montserrat"/>
                <a:cs typeface="Montserrat"/>
                <a:sym typeface="Montserrat"/>
              </a:rPr>
              <a:t>Big Data</a:t>
            </a:r>
            <a:endParaRPr b="1" sz="12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D300"/>
                </a:solidFill>
                <a:latin typeface="Montserrat"/>
                <a:ea typeface="Montserrat"/>
                <a:cs typeface="Montserrat"/>
                <a:sym typeface="Montserrat"/>
              </a:rPr>
              <a:t>Diseño UX/UI</a:t>
            </a:r>
            <a:endParaRPr b="1" sz="1200">
              <a:solidFill>
                <a:srgbClr val="FFD3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1"/>
          <p:cNvSpPr/>
          <p:nvPr/>
        </p:nvSpPr>
        <p:spPr>
          <a:xfrm rot="5400000">
            <a:off x="2876349" y="352716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1"/>
          <p:cNvSpPr/>
          <p:nvPr/>
        </p:nvSpPr>
        <p:spPr>
          <a:xfrm rot="5400000">
            <a:off x="2876349" y="380428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/>
          <p:nvPr/>
        </p:nvSpPr>
        <p:spPr>
          <a:xfrm rot="5400000">
            <a:off x="2876349" y="408138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 txBox="1"/>
          <p:nvPr>
            <p:ph idx="4294967295" type="title"/>
          </p:nvPr>
        </p:nvSpPr>
        <p:spPr>
          <a:xfrm>
            <a:off x="311700" y="4852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420">
                <a:latin typeface="Montserrat Medium"/>
                <a:ea typeface="Montserrat Medium"/>
                <a:cs typeface="Montserrat Medium"/>
                <a:sym typeface="Montserrat Medium"/>
              </a:rPr>
              <a:t>Oferta Académica</a:t>
            </a:r>
            <a:endParaRPr sz="242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Más sobre Codo a Codo</a:t>
            </a:r>
            <a:endParaRPr/>
          </a:p>
        </p:txBody>
      </p:sp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Sitio oficial:</a:t>
            </a:r>
            <a:r>
              <a:rPr lang="es"/>
              <a:t>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https://agenciadeaprendizaje.bue.edu.ar/codo-a-codo/</a:t>
            </a:r>
            <a:r>
              <a:rPr lang="es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Más info en:</a:t>
            </a:r>
            <a:r>
              <a:rPr lang="es"/>
              <a:t>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https://www.buenosaires.gob.ar/educacion/codocodo/el-programa</a:t>
            </a:r>
            <a:r>
              <a:rPr lang="es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Preguntas frecuentes:</a:t>
            </a:r>
            <a:r>
              <a:rPr lang="es"/>
              <a:t> 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https://www.buenosaires.gob.ar/educacion/codoacodo/preguntas-frecuentes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el curso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</a:rPr>
              <a:t>Admisión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311700" y="1582325"/>
            <a:ext cx="3999900" cy="18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Requisitos</a:t>
            </a:r>
            <a:endParaRPr b="1">
              <a:highlight>
                <a:srgbClr val="F8C823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Nivel Inicial en Programación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Nivel Básico de Inglés. 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Mayor de 18 años. 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Título Secundario.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24"/>
          <p:cNvSpPr txBox="1"/>
          <p:nvPr>
            <p:ph idx="2" type="body"/>
          </p:nvPr>
        </p:nvSpPr>
        <p:spPr>
          <a:xfrm>
            <a:off x="4832400" y="1582325"/>
            <a:ext cx="3999900" cy="23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8C823"/>
                </a:highlight>
              </a:rPr>
              <a:t>Modalidad</a:t>
            </a:r>
            <a:endParaRPr b="1">
              <a:highlight>
                <a:srgbClr val="F8C823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Se dictarán </a:t>
            </a:r>
            <a:r>
              <a:rPr b="1" lang="es" sz="1150"/>
              <a:t>2 clases virtuales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 por </a:t>
            </a:r>
            <a:r>
              <a:rPr b="1" lang="es" sz="1150"/>
              <a:t>semana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 con un/a docente en línea, de una duración de </a:t>
            </a:r>
            <a:r>
              <a:rPr b="1" lang="es" sz="1150"/>
              <a:t>90 minutos cada una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Las </a:t>
            </a:r>
            <a:r>
              <a:rPr b="1" lang="es" sz="1150"/>
              <a:t>ejercitaciones, actividades y/o consultas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 se desarrollarán dentro del </a:t>
            </a:r>
            <a:r>
              <a:rPr b="1" lang="es" sz="1150"/>
              <a:t>aula virtual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 donde </a:t>
            </a:r>
            <a:r>
              <a:rPr b="1" lang="es" sz="1150"/>
              <a:t>encontrarás 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todo lo necesario para tu formación: </a:t>
            </a:r>
            <a:r>
              <a:rPr b="1" lang="es" sz="1150"/>
              <a:t>foros, material teórico y acompañamiento docente y pedagógico</a:t>
            </a: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" name="Google Shape;228;p24"/>
          <p:cNvSpPr/>
          <p:nvPr/>
        </p:nvSpPr>
        <p:spPr>
          <a:xfrm rot="5400000">
            <a:off x="663468" y="21092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/>
          <p:nvPr/>
        </p:nvSpPr>
        <p:spPr>
          <a:xfrm rot="5400000">
            <a:off x="663484" y="245692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/>
          <p:nvPr/>
        </p:nvSpPr>
        <p:spPr>
          <a:xfrm rot="5400000">
            <a:off x="663484" y="280463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4"/>
          <p:cNvSpPr/>
          <p:nvPr/>
        </p:nvSpPr>
        <p:spPr>
          <a:xfrm rot="5400000">
            <a:off x="663484" y="315232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/>
          <p:nvPr/>
        </p:nvSpPr>
        <p:spPr>
          <a:xfrm rot="5400000">
            <a:off x="5151968" y="21092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/>
          <p:nvPr/>
        </p:nvSpPr>
        <p:spPr>
          <a:xfrm rot="5400000">
            <a:off x="5151968" y="28716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